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75" r:id="rId2"/>
    <p:sldId id="439" r:id="rId3"/>
    <p:sldId id="460" r:id="rId4"/>
    <p:sldId id="453" r:id="rId5"/>
    <p:sldId id="461"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A5C0E"/>
    <a:srgbClr val="009EC0"/>
    <a:srgbClr val="06C200"/>
    <a:srgbClr val="01B902"/>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3"/>
    <p:restoredTop sz="94645"/>
  </p:normalViewPr>
  <p:slideViewPr>
    <p:cSldViewPr>
      <p:cViewPr varScale="1">
        <p:scale>
          <a:sx n="108" d="100"/>
          <a:sy n="108" d="100"/>
        </p:scale>
        <p:origin x="184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10/10/2020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206444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10/10/2020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700" dirty="0"/>
          </a:p>
        </p:txBody>
      </p:sp>
    </p:spTree>
    <p:extLst>
      <p:ext uri="{BB962C8B-B14F-4D97-AF65-F5344CB8AC3E}">
        <p14:creationId xmlns:p14="http://schemas.microsoft.com/office/powerpoint/2010/main" val="334283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2600" dirty="0"/>
              <a:t>“Again, I observed this on the earth:</a:t>
            </a:r>
            <a:br>
              <a:rPr lang="en-US" sz="2600" dirty="0"/>
            </a:br>
            <a:r>
              <a:rPr lang="en-US" sz="2600" dirty="0"/>
              <a:t>The race is not always won by the swiftest,</a:t>
            </a:r>
            <a:br>
              <a:rPr lang="en-US" sz="2600" dirty="0"/>
            </a:br>
            <a:r>
              <a:rPr lang="en-US" sz="2600" dirty="0"/>
              <a:t>the battle is not always won by the strongest;</a:t>
            </a:r>
            <a:br>
              <a:rPr lang="en-US" sz="2600" dirty="0"/>
            </a:br>
            <a:r>
              <a:rPr lang="en-US" sz="2600" dirty="0"/>
              <a:t>prosperity does not always belong to those who are the wisest;</a:t>
            </a:r>
            <a:br>
              <a:rPr lang="en-US" sz="2600" dirty="0"/>
            </a:br>
            <a:r>
              <a:rPr lang="en-US" sz="2600" dirty="0"/>
              <a:t>wealth does not always belong to those who are the most discerning,</a:t>
            </a:r>
            <a:br>
              <a:rPr lang="en-US" sz="2600" dirty="0"/>
            </a:br>
            <a:r>
              <a:rPr lang="en-US" sz="2600" dirty="0"/>
              <a:t>nor does success always come to those with the most knowledge—</a:t>
            </a:r>
            <a:br>
              <a:rPr lang="en-US" sz="2600" dirty="0"/>
            </a:br>
            <a:r>
              <a:rPr lang="en-US" sz="2600" dirty="0"/>
              <a:t>for time and chance may overcome them all.”</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lnSpcReduction="10000"/>
          </a:bodyPr>
          <a:lstStyle/>
          <a:p>
            <a:pPr algn="l"/>
            <a:r>
              <a:rPr lang="en-US" sz="4400" cap="all" dirty="0">
                <a:solidFill>
                  <a:srgbClr val="009EC0"/>
                </a:solidFill>
              </a:rPr>
              <a:t>Ecclesiastes 9:11</a:t>
            </a:r>
            <a:br>
              <a:rPr lang="en-US" sz="4400" dirty="0">
                <a:solidFill>
                  <a:srgbClr val="009EC0"/>
                </a:solidFill>
              </a:rPr>
            </a:br>
            <a:r>
              <a:rPr lang="en-US" sz="4400" b="0" i="1" dirty="0">
                <a:solidFill>
                  <a:srgbClr val="009EC0"/>
                </a:solidFill>
              </a:rPr>
              <a:t>NET</a:t>
            </a:r>
          </a:p>
        </p:txBody>
      </p:sp>
    </p:spTree>
    <p:extLst>
      <p:ext uri="{BB962C8B-B14F-4D97-AF65-F5344CB8AC3E}">
        <p14:creationId xmlns:p14="http://schemas.microsoft.com/office/powerpoint/2010/main" val="272601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2600" dirty="0"/>
              <a:t> “Objective consideration of contemporary phenomena compels the conclusion that success or failure in competitive activities exhibits no tendency to be commensurate with innate capacity, but that a considerate element of the unpredictable must invariably be taken into account.”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fontScale="77500" lnSpcReduction="20000"/>
          </a:bodyPr>
          <a:lstStyle/>
          <a:p>
            <a:pPr algn="l"/>
            <a:r>
              <a:rPr lang="en-US" sz="4400" cap="all" dirty="0">
                <a:solidFill>
                  <a:srgbClr val="009EC0"/>
                </a:solidFill>
              </a:rPr>
              <a:t>Ecclesiastes 9:11</a:t>
            </a:r>
            <a:br>
              <a:rPr lang="en-US" sz="4400" dirty="0">
                <a:solidFill>
                  <a:srgbClr val="009EC0"/>
                </a:solidFill>
              </a:rPr>
            </a:br>
            <a:r>
              <a:rPr lang="en-US" sz="4400" b="0" i="1" dirty="0">
                <a:solidFill>
                  <a:srgbClr val="009EC0"/>
                </a:solidFill>
              </a:rPr>
              <a:t>(parody by Orwell in “Politics and the English Language”)</a:t>
            </a:r>
          </a:p>
        </p:txBody>
      </p:sp>
    </p:spTree>
    <p:extLst>
      <p:ext uri="{BB962C8B-B14F-4D97-AF65-F5344CB8AC3E}">
        <p14:creationId xmlns:p14="http://schemas.microsoft.com/office/powerpoint/2010/main" val="19320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400" r="1840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70099"/>
          </a:xfrm>
          <a:prstGeom prst="rect">
            <a:avLst/>
          </a:prstGeom>
          <a:noFill/>
        </p:spPr>
        <p:txBody>
          <a:bodyPr wrap="square" rtlCol="0">
            <a:spAutoFit/>
          </a:bodyPr>
          <a:lstStyle/>
          <a:p>
            <a:r>
              <a:rPr lang="en-US" sz="2000" dirty="0"/>
              <a:t>“Since ‘nothing’ is as simple as it gets, we cannot expect it to be very stable. </a:t>
            </a:r>
            <a:r>
              <a:rPr lang="en-US" sz="2000" b="1" dirty="0">
                <a:highlight>
                  <a:srgbClr val="C00002"/>
                </a:highlight>
              </a:rPr>
              <a:t>It would likely undergo a spontaneous phase transition to something more complicated, like a universe </a:t>
            </a:r>
            <a:r>
              <a:rPr lang="en-US" sz="2000" dirty="0"/>
              <a:t>containing matter. The transition of nothing-to-something is a natural one, not requiring any agent.”</a:t>
            </a:r>
            <a:endParaRPr lang="en-US" sz="2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LAWRENCE KRAUSS</a:t>
            </a:r>
            <a:br>
              <a:rPr lang="en-US" sz="2000" b="1" dirty="0">
                <a:solidFill>
                  <a:schemeClr val="tx1"/>
                </a:solidFill>
              </a:rPr>
            </a:br>
            <a:r>
              <a:rPr lang="en-US" sz="2000" i="1" dirty="0">
                <a:solidFill>
                  <a:schemeClr val="tx1"/>
                </a:solidFill>
              </a:rPr>
              <a:t>God: The Failed Hypothesis: How Science Shows That God Does Not Exist (page 133)</a:t>
            </a:r>
          </a:p>
        </p:txBody>
      </p:sp>
    </p:spTree>
    <p:extLst>
      <p:ext uri="{BB962C8B-B14F-4D97-AF65-F5344CB8AC3E}">
        <p14:creationId xmlns:p14="http://schemas.microsoft.com/office/powerpoint/2010/main" val="2466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7" r="125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“’nothing’ is really simple, and since simple things naturally become more complicated without anyone doing anything, </a:t>
            </a:r>
            <a:r>
              <a:rPr lang="en-US" sz="2800" b="1" dirty="0">
                <a:highlight>
                  <a:srgbClr val="C00002"/>
                </a:highlight>
              </a:rPr>
              <a:t>nothing could become a universe</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Normal human transition of Lawrence Krauss</a:t>
            </a:r>
            <a:endParaRPr lang="en-US" sz="2000" i="1" dirty="0">
              <a:solidFill>
                <a:schemeClr val="tx1"/>
              </a:solidFill>
            </a:endParaRPr>
          </a:p>
        </p:txBody>
      </p:sp>
    </p:spTree>
    <p:extLst>
      <p:ext uri="{BB962C8B-B14F-4D97-AF65-F5344CB8AC3E}">
        <p14:creationId xmlns:p14="http://schemas.microsoft.com/office/powerpoint/2010/main" val="30509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1102</TotalTime>
  <Words>258</Words>
  <Application>Microsoft Office PowerPoint</Application>
  <PresentationFormat>On-screen Show (4:3)</PresentationFormat>
  <Paragraphs>12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Avenir Book</vt:lpstr>
      <vt:lpstr>Calibri</vt:lpstr>
      <vt:lpstr>Gabriola</vt:lpstr>
      <vt:lpstr>Office Theme</vt:lpstr>
      <vt:lpstr>APOLOGETICS</vt:lpstr>
      <vt:lpstr>“Again, I observed this on the earth: The race is not always won by the swiftest, the battle is not always won by the strongest; prosperity does not always belong to those who are the wisest; wealth does not always belong to those who are the most discerning, nor does success always come to those with the most knowledge— for time and chance may overcome them all.”</vt:lpstr>
      <vt:lpstr> “Objective consideration of contemporary phenomena compels the conclusion that success or failure in competitive activities exhibits no tendency to be commensurate with innate capacity, but that a considerate element of the unpredictable must invariably be taken into account.”</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81</cp:revision>
  <dcterms:created xsi:type="dcterms:W3CDTF">2010-07-14T22:15:37Z</dcterms:created>
  <dcterms:modified xsi:type="dcterms:W3CDTF">2020-10-10T21:18:15Z</dcterms:modified>
</cp:coreProperties>
</file>